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9" r:id="rId3"/>
    <p:sldId id="280" r:id="rId4"/>
    <p:sldId id="264" r:id="rId5"/>
    <p:sldId id="273" r:id="rId6"/>
    <p:sldId id="274" r:id="rId7"/>
    <p:sldId id="268" r:id="rId8"/>
    <p:sldId id="269" r:id="rId9"/>
    <p:sldId id="270" r:id="rId10"/>
    <p:sldId id="271" r:id="rId11"/>
    <p:sldId id="275" r:id="rId12"/>
    <p:sldId id="257" r:id="rId13"/>
    <p:sldId id="258" r:id="rId14"/>
    <p:sldId id="259" r:id="rId15"/>
    <p:sldId id="260" r:id="rId16"/>
    <p:sldId id="261" r:id="rId17"/>
    <p:sldId id="262" r:id="rId18"/>
    <p:sldId id="276" r:id="rId19"/>
    <p:sldId id="277" r:id="rId20"/>
    <p:sldId id="278" r:id="rId21"/>
    <p:sldId id="263" r:id="rId2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tr-TR" smtClean="0"/>
              <a:t>Asıl başlık stili için tıklatın</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358FF977-4B4E-4A06-9486-F26CFDDC76AA}" type="datetimeFigureOut">
              <a:rPr lang="tr-TR" smtClean="0"/>
              <a:t>13.12.2011</a:t>
            </a:fld>
            <a:endParaRPr lang="tr-TR"/>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tr-TR"/>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62B4421A-F6CC-4C6C-A496-9F93AF57EFA6}" type="slidenum">
              <a:rPr lang="tr-TR" smtClean="0"/>
              <a:t>‹#›</a:t>
            </a:fld>
            <a:endParaRPr lang="tr-TR"/>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358FF977-4B4E-4A06-9486-F26CFDDC76AA}" type="datetimeFigureOut">
              <a:rPr lang="tr-TR" smtClean="0"/>
              <a:t>13.12.2011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358FF977-4B4E-4A06-9486-F26CFDDC76AA}" type="datetimeFigureOut">
              <a:rPr lang="tr-TR" smtClean="0"/>
              <a:t>13.12.2011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a:xfrm>
            <a:off x="6096000" y="6356350"/>
            <a:ext cx="762000" cy="365125"/>
          </a:xfrm>
        </p:spPr>
        <p:txBody>
          <a:bodyPr/>
          <a:lstStyle/>
          <a:p>
            <a:fld id="{62B4421A-F6CC-4C6C-A496-9F93AF57EFA6}" type="slidenum">
              <a:rPr lang="tr-TR" smtClean="0"/>
              <a:t>‹#›</a:t>
            </a:fld>
            <a:endParaRPr lang="tr-TR"/>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358FF977-4B4E-4A06-9486-F26CFDDC76AA}" type="datetimeFigureOut">
              <a:rPr lang="tr-TR" smtClean="0"/>
              <a:t>13.12.2011</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358FF977-4B4E-4A06-9486-F26CFDDC76AA}" type="datetimeFigureOut">
              <a:rPr lang="tr-TR" smtClean="0"/>
              <a:t>13.12.2011</a:t>
            </a:fld>
            <a:endParaRPr lang="tr-TR"/>
          </a:p>
        </p:txBody>
      </p:sp>
      <p:sp>
        <p:nvSpPr>
          <p:cNvPr id="5" name="Footer Placeholder 4"/>
          <p:cNvSpPr>
            <a:spLocks noGrp="1"/>
          </p:cNvSpPr>
          <p:nvPr>
            <p:ph type="ftr" sz="quarter" idx="11"/>
          </p:nvPr>
        </p:nvSpPr>
        <p:spPr>
          <a:xfrm>
            <a:off x="5791200" y="6356350"/>
            <a:ext cx="2895600" cy="365125"/>
          </a:xfrm>
        </p:spPr>
        <p:txBody>
          <a:bodyPr/>
          <a:lstStyle/>
          <a:p>
            <a:endParaRPr lang="tr-TR"/>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62B4421A-F6CC-4C6C-A496-9F93AF57EFA6}" type="slidenum">
              <a:rPr lang="tr-TR" smtClean="0"/>
              <a:t>‹#›</a:t>
            </a:fld>
            <a:endParaRPr lang="tr-TR"/>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Date Placeholder 4"/>
          <p:cNvSpPr>
            <a:spLocks noGrp="1"/>
          </p:cNvSpPr>
          <p:nvPr>
            <p:ph type="dt" sz="half" idx="10"/>
          </p:nvPr>
        </p:nvSpPr>
        <p:spPr/>
        <p:txBody>
          <a:bodyPr/>
          <a:lstStyle/>
          <a:p>
            <a:fld id="{358FF977-4B4E-4A06-9486-F26CFDDC76AA}" type="datetimeFigureOut">
              <a:rPr lang="tr-TR" smtClean="0"/>
              <a:t>13.12.2011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7" name="Date Placeholder 6"/>
          <p:cNvSpPr>
            <a:spLocks noGrp="1"/>
          </p:cNvSpPr>
          <p:nvPr>
            <p:ph type="dt" sz="half" idx="10"/>
          </p:nvPr>
        </p:nvSpPr>
        <p:spPr/>
        <p:txBody>
          <a:bodyPr/>
          <a:lstStyle/>
          <a:p>
            <a:fld id="{358FF977-4B4E-4A06-9486-F26CFDDC76AA}" type="datetimeFigureOut">
              <a:rPr lang="tr-TR" smtClean="0"/>
              <a:t>13.12.2011</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Date Placeholder 2"/>
          <p:cNvSpPr>
            <a:spLocks noGrp="1"/>
          </p:cNvSpPr>
          <p:nvPr>
            <p:ph type="dt" sz="half" idx="10"/>
          </p:nvPr>
        </p:nvSpPr>
        <p:spPr/>
        <p:txBody>
          <a:bodyPr/>
          <a:lstStyle/>
          <a:p>
            <a:fld id="{358FF977-4B4E-4A06-9486-F26CFDDC76AA}" type="datetimeFigureOut">
              <a:rPr lang="tr-TR" smtClean="0"/>
              <a:t>13.12.2011</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8FF977-4B4E-4A06-9486-F26CFDDC76AA}" type="datetimeFigureOut">
              <a:rPr lang="tr-TR" smtClean="0"/>
              <a:t>13.12.2011</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62B4421A-F6CC-4C6C-A496-9F93AF57EFA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tr-TR" smtClean="0"/>
              <a:t>Asıl başlık stili için tıklatın</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358FF977-4B4E-4A06-9486-F26CFDDC76AA}" type="datetimeFigureOut">
              <a:rPr lang="tr-TR" smtClean="0"/>
              <a:t>13.12.2011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2B4421A-F6CC-4C6C-A496-9F93AF57EFA6}" type="slidenum">
              <a:rPr lang="tr-TR" smtClean="0"/>
              <a:t>‹#›</a:t>
            </a:fld>
            <a:endParaRPr lang="tr-T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5" name="Date Placeholder 4"/>
          <p:cNvSpPr>
            <a:spLocks noGrp="1"/>
          </p:cNvSpPr>
          <p:nvPr>
            <p:ph type="dt" sz="half" idx="10"/>
          </p:nvPr>
        </p:nvSpPr>
        <p:spPr/>
        <p:txBody>
          <a:bodyPr/>
          <a:lstStyle/>
          <a:p>
            <a:fld id="{358FF977-4B4E-4A06-9486-F26CFDDC76AA}" type="datetimeFigureOut">
              <a:rPr lang="tr-TR" smtClean="0"/>
              <a:t>13.12.2011</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2B4421A-F6CC-4C6C-A496-9F93AF57EFA6}" type="slidenum">
              <a:rPr lang="tr-TR" smtClean="0"/>
              <a:t>‹#›</a:t>
            </a:fld>
            <a:endParaRPr lang="tr-TR"/>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tr-TR" smtClean="0"/>
              <a:t>Asıl başlık stili için tıklatın</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358FF977-4B4E-4A06-9486-F26CFDDC76AA}" type="datetimeFigureOut">
              <a:rPr lang="tr-TR" smtClean="0"/>
              <a:t>13.12.2011</a:t>
            </a:fld>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62B4421A-F6CC-4C6C-A496-9F93AF57EFA6}" type="slidenum">
              <a:rPr lang="tr-TR" smtClean="0"/>
              <a:t>‹#›</a:t>
            </a:fld>
            <a:endParaRPr lang="tr-TR"/>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http://tr.wikipedia.org/wiki/%C3%96zg%C3%BCr_Yaz%C4%B1l%C4%B1m_Vakf%C4%B1" TargetMode="External"/><Relationship Id="rId3" Type="http://schemas.openxmlformats.org/officeDocument/2006/relationships/hyperlink" Target="http://tr.wikipedia.org/w/index.php?title=James_Boyle&amp;action=edit&amp;redlink=1" TargetMode="External"/><Relationship Id="rId7" Type="http://schemas.openxmlformats.org/officeDocument/2006/relationships/hyperlink" Target="http://tr.wikipedia.org/wiki/Massachusetts_Teknoloji_Enstit%C3%BCs%C3%BC" TargetMode="External"/><Relationship Id="rId2" Type="http://schemas.openxmlformats.org/officeDocument/2006/relationships/hyperlink" Target="http://tr.wikipedia.org/wiki/Telif_haklar%C4%B1" TargetMode="External"/><Relationship Id="rId1" Type="http://schemas.openxmlformats.org/officeDocument/2006/relationships/slideLayout" Target="../slideLayouts/slideLayout2.xml"/><Relationship Id="rId6" Type="http://schemas.openxmlformats.org/officeDocument/2006/relationships/hyperlink" Target="http://tr.wikipedia.org/wiki/Lawrence_Lessig" TargetMode="External"/><Relationship Id="rId5" Type="http://schemas.openxmlformats.org/officeDocument/2006/relationships/hyperlink" Target="http://tr.wikipedia.org/w/index.php?title=Molly_Shaffer_Van_Houweling&amp;action=edit&amp;redlink=1" TargetMode="External"/><Relationship Id="rId4" Type="http://schemas.openxmlformats.org/officeDocument/2006/relationships/hyperlink" Target="http://tr.wikipedia.org/w/index.php?title=Michael_Carroll&amp;action=edit&amp;redlink=1" TargetMode="External"/><Relationship Id="rId9" Type="http://schemas.openxmlformats.org/officeDocument/2006/relationships/hyperlink" Target="http://tr.wikipedia.org/wiki/GNU_Genel_Kamu_Lisans%C4%B1"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tr.wikipedia.org/wiki/Richard_Stallman" TargetMode="External"/><Relationship Id="rId2" Type="http://schemas.openxmlformats.org/officeDocument/2006/relationships/hyperlink" Target="http://tr.wikipedia.org/wiki/GNU" TargetMode="External"/><Relationship Id="rId1" Type="http://schemas.openxmlformats.org/officeDocument/2006/relationships/slideLayout" Target="../slideLayouts/slideLayout2.xml"/><Relationship Id="rId6" Type="http://schemas.openxmlformats.org/officeDocument/2006/relationships/hyperlink" Target="http://tr.wikipedia.org/wiki/Copyleft" TargetMode="External"/><Relationship Id="rId5" Type="http://schemas.openxmlformats.org/officeDocument/2006/relationships/hyperlink" Target="http://tr.wikipedia.org/wiki/GNU_K%C4%B1s%C4%B1tl%C4%B1_Genel_Kamu_Lisans%C4%B1" TargetMode="External"/><Relationship Id="rId4" Type="http://schemas.openxmlformats.org/officeDocument/2006/relationships/hyperlink" Target="http://tr.wikipedia.org/wiki/Eben_Mogle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smtClean="0"/>
              <a:t>TELİF HAKLARI</a:t>
            </a:r>
            <a:endParaRPr lang="tr-TR" dirty="0"/>
          </a:p>
        </p:txBody>
      </p:sp>
      <p:sp>
        <p:nvSpPr>
          <p:cNvPr id="3" name="Alt Başlık 2"/>
          <p:cNvSpPr>
            <a:spLocks noGrp="1"/>
          </p:cNvSpPr>
          <p:nvPr>
            <p:ph type="subTitle" idx="1"/>
          </p:nvPr>
        </p:nvSpPr>
        <p:spPr/>
        <p:txBody>
          <a:bodyPr/>
          <a:lstStyle/>
          <a:p>
            <a:r>
              <a:rPr lang="tr-TR" dirty="0" smtClean="0"/>
              <a:t>2011</a:t>
            </a:r>
            <a:endParaRPr lang="tr-TR" dirty="0"/>
          </a:p>
        </p:txBody>
      </p:sp>
    </p:spTree>
    <p:extLst>
      <p:ext uri="{BB962C8B-B14F-4D97-AF65-F5344CB8AC3E}">
        <p14:creationId xmlns:p14="http://schemas.microsoft.com/office/powerpoint/2010/main" val="223965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395536" y="1700808"/>
            <a:ext cx="8229600" cy="4525963"/>
          </a:xfrm>
        </p:spPr>
        <p:txBody>
          <a:bodyPr>
            <a:normAutofit/>
          </a:bodyPr>
          <a:lstStyle/>
          <a:p>
            <a:r>
              <a:rPr lang="tr-TR" dirty="0"/>
              <a:t>    (Ek fıkra: 03/03/2001 - 4630/18. </a:t>
            </a:r>
            <a:r>
              <a:rPr lang="tr-TR" dirty="0" err="1"/>
              <a:t>md.</a:t>
            </a:r>
            <a:r>
              <a:rPr lang="tr-TR" dirty="0"/>
              <a:t>) Yayımlanmış musiki, ilim ve edebiyat eserlerinden ve alenileşmiş güzel sanat eserlerinden, iktibaslar yapılmak suretiyle eğitim ve öğretim gayesi dışında seçme ve toplama eserler vücuda getirilmesi ancak eser sahibinin izniyle mümkündür.</a:t>
            </a:r>
          </a:p>
          <a:p>
            <a:r>
              <a:rPr lang="tr-TR" dirty="0"/>
              <a:t>    Bütün bu hallerde eser ve eser sahibinin adı mutat şekilde zikredilmek icap eder.</a:t>
            </a:r>
          </a:p>
          <a:p>
            <a:pPr marL="0" indent="0">
              <a:buNone/>
            </a:pPr>
            <a:endParaRPr lang="tr-TR" dirty="0"/>
          </a:p>
        </p:txBody>
      </p:sp>
    </p:spTree>
    <p:extLst>
      <p:ext uri="{BB962C8B-B14F-4D97-AF65-F5344CB8AC3E}">
        <p14:creationId xmlns:p14="http://schemas.microsoft.com/office/powerpoint/2010/main" val="363967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Creative </a:t>
            </a:r>
            <a:r>
              <a:rPr lang="tr-TR" b="1" dirty="0" err="1"/>
              <a:t>Commons</a:t>
            </a:r>
            <a:endParaRPr lang="tr-TR" dirty="0"/>
          </a:p>
        </p:txBody>
      </p:sp>
      <p:sp>
        <p:nvSpPr>
          <p:cNvPr id="3" name="İçerik Yer Tutucusu 2"/>
          <p:cNvSpPr>
            <a:spLocks noGrp="1"/>
          </p:cNvSpPr>
          <p:nvPr>
            <p:ph idx="1"/>
          </p:nvPr>
        </p:nvSpPr>
        <p:spPr/>
        <p:txBody>
          <a:bodyPr>
            <a:normAutofit fontScale="85000" lnSpcReduction="20000"/>
          </a:bodyPr>
          <a:lstStyle/>
          <a:p>
            <a:r>
              <a:rPr lang="tr-TR" b="1" dirty="0"/>
              <a:t>Creative </a:t>
            </a:r>
            <a:r>
              <a:rPr lang="tr-TR" b="1" dirty="0" err="1"/>
              <a:t>Commons</a:t>
            </a:r>
            <a:r>
              <a:rPr lang="tr-TR" dirty="0"/>
              <a:t> (kısaca </a:t>
            </a:r>
            <a:r>
              <a:rPr lang="tr-TR" b="1" dirty="0"/>
              <a:t>CC</a:t>
            </a:r>
            <a:r>
              <a:rPr lang="tr-TR" dirty="0"/>
              <a:t>) kâr amacı gütmeyen, </a:t>
            </a:r>
            <a:r>
              <a:rPr lang="tr-TR" dirty="0">
                <a:hlinkClick r:id="rId2" action="ppaction://hlinkfile" tooltip="Telif hakları"/>
              </a:rPr>
              <a:t>telif hakları</a:t>
            </a:r>
            <a:r>
              <a:rPr lang="tr-TR" dirty="0"/>
              <a:t> alanında esneklik ve paylaşımı yaygınlaştırmak amacıyla kurulmuş bir düşünce hareketi ve organizasyonudur.</a:t>
            </a:r>
          </a:p>
          <a:p>
            <a:r>
              <a:rPr lang="tr-TR" dirty="0"/>
              <a:t>Creative </a:t>
            </a:r>
            <a:r>
              <a:rPr lang="tr-TR" dirty="0" err="1"/>
              <a:t>Commons</a:t>
            </a:r>
            <a:r>
              <a:rPr lang="tr-TR" dirty="0"/>
              <a:t>, 2001 yılında Center </a:t>
            </a:r>
            <a:r>
              <a:rPr lang="tr-TR" dirty="0" err="1"/>
              <a:t>for</a:t>
            </a:r>
            <a:r>
              <a:rPr lang="tr-TR" dirty="0"/>
              <a:t> </a:t>
            </a:r>
            <a:r>
              <a:rPr lang="tr-TR" dirty="0" err="1"/>
              <a:t>the</a:t>
            </a:r>
            <a:r>
              <a:rPr lang="tr-TR" dirty="0"/>
              <a:t> </a:t>
            </a:r>
            <a:r>
              <a:rPr lang="tr-TR" dirty="0" err="1"/>
              <a:t>Public</a:t>
            </a:r>
            <a:r>
              <a:rPr lang="tr-TR" dirty="0"/>
              <a:t> Domain[1] kuruluşunun desteğiyle başlayan ve aralarında fikri mülkiyet konusunda uzman </a:t>
            </a:r>
            <a:r>
              <a:rPr lang="tr-TR" dirty="0">
                <a:hlinkClick r:id="rId3" action="ppaction://hlinkfile" tooltip="James Boyle (sayfa mevcut değil)"/>
              </a:rPr>
              <a:t>James </a:t>
            </a:r>
            <a:r>
              <a:rPr lang="tr-TR" dirty="0" err="1">
                <a:hlinkClick r:id="rId3" action="ppaction://hlinkfile" tooltip="James Boyle (sayfa mevcut değil)"/>
              </a:rPr>
              <a:t>Boyle</a:t>
            </a:r>
            <a:r>
              <a:rPr lang="tr-TR" dirty="0"/>
              <a:t>, </a:t>
            </a:r>
            <a:r>
              <a:rPr lang="tr-TR" dirty="0">
                <a:hlinkClick r:id="rId4" action="ppaction://hlinkfile" tooltip="Michael Carroll (sayfa mevcut değil)"/>
              </a:rPr>
              <a:t>Michael </a:t>
            </a:r>
            <a:r>
              <a:rPr lang="tr-TR" dirty="0" err="1">
                <a:hlinkClick r:id="rId4" action="ppaction://hlinkfile" tooltip="Michael Carroll (sayfa mevcut değil)"/>
              </a:rPr>
              <a:t>Carroll</a:t>
            </a:r>
            <a:r>
              <a:rPr lang="tr-TR" dirty="0"/>
              <a:t>, </a:t>
            </a:r>
            <a:r>
              <a:rPr lang="tr-TR" dirty="0" err="1">
                <a:hlinkClick r:id="rId5" action="ppaction://hlinkfile" tooltip="Molly Shaffer Van Houweling (sayfa mevcut değil)"/>
              </a:rPr>
              <a:t>Molly</a:t>
            </a:r>
            <a:r>
              <a:rPr lang="tr-TR" dirty="0">
                <a:hlinkClick r:id="rId5" action="ppaction://hlinkfile" tooltip="Molly Shaffer Van Houweling (sayfa mevcut değil)"/>
              </a:rPr>
              <a:t> </a:t>
            </a:r>
            <a:r>
              <a:rPr lang="tr-TR" dirty="0" err="1">
                <a:hlinkClick r:id="rId5" action="ppaction://hlinkfile" tooltip="Molly Shaffer Van Houweling (sayfa mevcut değil)"/>
              </a:rPr>
              <a:t>Shaffer</a:t>
            </a:r>
            <a:r>
              <a:rPr lang="tr-TR" dirty="0">
                <a:hlinkClick r:id="rId5" action="ppaction://hlinkfile" tooltip="Molly Shaffer Van Houweling (sayfa mevcut değil)"/>
              </a:rPr>
              <a:t> Van </a:t>
            </a:r>
            <a:r>
              <a:rPr lang="tr-TR" dirty="0" err="1">
                <a:hlinkClick r:id="rId5" action="ppaction://hlinkfile" tooltip="Molly Shaffer Van Houweling (sayfa mevcut değil)"/>
              </a:rPr>
              <a:t>Houweling</a:t>
            </a:r>
            <a:r>
              <a:rPr lang="tr-TR" dirty="0"/>
              <a:t> ve </a:t>
            </a:r>
            <a:r>
              <a:rPr lang="tr-TR" dirty="0">
                <a:hlinkClick r:id="rId6" action="ppaction://hlinkfile" tooltip="Lawrence Lessig"/>
              </a:rPr>
              <a:t>Lawrence </a:t>
            </a:r>
            <a:r>
              <a:rPr lang="tr-TR" dirty="0" err="1">
                <a:hlinkClick r:id="rId6" action="ppaction://hlinkfile" tooltip="Lawrence Lessig"/>
              </a:rPr>
              <a:t>Lessig</a:t>
            </a:r>
            <a:r>
              <a:rPr lang="tr-TR" dirty="0"/>
              <a:t>, </a:t>
            </a:r>
            <a:r>
              <a:rPr lang="tr-TR" dirty="0" err="1">
                <a:hlinkClick r:id="rId7" action="ppaction://hlinkfile" tooltip="Massachusetts Teknoloji Enstitüsü"/>
              </a:rPr>
              <a:t>MIT</a:t>
            </a:r>
            <a:r>
              <a:rPr lang="tr-TR" dirty="0" err="1"/>
              <a:t>’de</a:t>
            </a:r>
            <a:r>
              <a:rPr lang="tr-TR" dirty="0"/>
              <a:t> bilgisayar bilimleri profesörü Hal </a:t>
            </a:r>
            <a:r>
              <a:rPr lang="tr-TR" dirty="0" err="1"/>
              <a:t>Abelson</a:t>
            </a:r>
            <a:r>
              <a:rPr lang="tr-TR" dirty="0"/>
              <a:t>, hukuk kökenli belgesel filmci ve siber hukuk uzmanı </a:t>
            </a:r>
            <a:r>
              <a:rPr lang="tr-TR" dirty="0" err="1"/>
              <a:t>Eric</a:t>
            </a:r>
            <a:r>
              <a:rPr lang="tr-TR" dirty="0"/>
              <a:t> </a:t>
            </a:r>
            <a:r>
              <a:rPr lang="tr-TR" dirty="0" err="1"/>
              <a:t>Saltzman</a:t>
            </a:r>
            <a:r>
              <a:rPr lang="tr-TR" dirty="0"/>
              <a:t> gibi sanatçı ve entelektüellerin bulunduğu bir grup tarafından kurulmuştur. Creative </a:t>
            </a:r>
            <a:r>
              <a:rPr lang="tr-TR" dirty="0" err="1"/>
              <a:t>Commons</a:t>
            </a:r>
            <a:r>
              <a:rPr lang="tr-TR" dirty="0"/>
              <a:t> amacına ulaşmak için sanatçılara ve genel olarak tüm eser sahiplerine, yasanın kendilerine tanıdığı kimi hakları kamuyla paylaşabilmelerine imkân verecek, özel olarak hazırlanmış telif lisansı sözleşmeleri önermektedir.</a:t>
            </a:r>
          </a:p>
          <a:p>
            <a:r>
              <a:rPr lang="tr-TR" dirty="0">
                <a:hlinkClick r:id="rId8" action="ppaction://hlinkfile" tooltip="Özgür Yazılım Vakfı"/>
              </a:rPr>
              <a:t>Özgür Yazılım Vakfı</a:t>
            </a:r>
            <a:r>
              <a:rPr lang="tr-TR" dirty="0"/>
              <a:t> tarafından daha önce meydana getirilen </a:t>
            </a:r>
            <a:r>
              <a:rPr lang="tr-TR" dirty="0">
                <a:hlinkClick r:id="rId9" action="ppaction://hlinkfile" tooltip="GNU Genel Kamu Lisansı"/>
              </a:rPr>
              <a:t>GNU Genel Kamu Lisansı</a:t>
            </a:r>
            <a:r>
              <a:rPr lang="tr-TR" dirty="0"/>
              <a:t> (GNU GPL) metinlerini temel alan bu sözleşmelerin özelliği, yaratıcı kişilere, telif hakkından tamamen feragat etmeksizin eserlerini paylaşıma açmalarına imkân tanımasıdır.</a:t>
            </a:r>
          </a:p>
          <a:p>
            <a:pPr marL="0" indent="0">
              <a:buNone/>
            </a:pPr>
            <a:endParaRPr lang="tr-TR" dirty="0"/>
          </a:p>
        </p:txBody>
      </p:sp>
    </p:spTree>
    <p:extLst>
      <p:ext uri="{BB962C8B-B14F-4D97-AF65-F5344CB8AC3E}">
        <p14:creationId xmlns:p14="http://schemas.microsoft.com/office/powerpoint/2010/main" val="457084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Creative </a:t>
            </a:r>
            <a:r>
              <a:rPr lang="tr-TR" dirty="0" err="1"/>
              <a:t>Commons</a:t>
            </a:r>
            <a:endParaRPr lang="tr-TR" dirty="0"/>
          </a:p>
        </p:txBody>
      </p:sp>
      <p:sp>
        <p:nvSpPr>
          <p:cNvPr id="3" name="İçerik Yer Tutucusu 2"/>
          <p:cNvSpPr>
            <a:spLocks noGrp="1"/>
          </p:cNvSpPr>
          <p:nvPr>
            <p:ph idx="1"/>
          </p:nvPr>
        </p:nvSpPr>
        <p:spPr/>
        <p:txBody>
          <a:bodyPr>
            <a:normAutofit/>
          </a:bodyPr>
          <a:lstStyle/>
          <a:p>
            <a:r>
              <a:rPr lang="tr-TR" sz="2600" dirty="0" smtClean="0"/>
              <a:t>Creative </a:t>
            </a:r>
            <a:r>
              <a:rPr lang="tr-TR" sz="2600" dirty="0" err="1" smtClean="0"/>
              <a:t>Commons'ın</a:t>
            </a:r>
            <a:r>
              <a:rPr lang="tr-TR" sz="2600" dirty="0" smtClean="0"/>
              <a:t> ürettiği lisanslar ile eserlerinizi "bazı hakları saklı" olarak dağıtmanız ve yayınlamanız mümkündür. Böylece bunu kullanmak isteyenlere, onunla neler yapıp yapamayacaklarını belirten, anında görebilecekleri ve anlayabilecekleri bir lisansla karşılık verebilirsiniz. Creative </a:t>
            </a:r>
            <a:r>
              <a:rPr lang="tr-TR" sz="2600" dirty="0" err="1" smtClean="0"/>
              <a:t>Commons</a:t>
            </a:r>
            <a:r>
              <a:rPr lang="tr-TR" sz="2600" dirty="0" smtClean="0"/>
              <a:t> lisanslarının dört ana koşulu ve bunlardan türetilmiş altı farklı lisans türü mevcuttur.</a:t>
            </a:r>
            <a:endParaRPr lang="tr-TR" sz="2600" dirty="0"/>
          </a:p>
        </p:txBody>
      </p:sp>
    </p:spTree>
    <p:extLst>
      <p:ext uri="{BB962C8B-B14F-4D97-AF65-F5344CB8AC3E}">
        <p14:creationId xmlns:p14="http://schemas.microsoft.com/office/powerpoint/2010/main" val="956775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5" name="Resim 4" descr="Ekran Kırpm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568" y="1700808"/>
            <a:ext cx="7547565" cy="4248472"/>
          </a:xfrm>
          <a:prstGeom prst="rect">
            <a:avLst/>
          </a:prstGeom>
        </p:spPr>
      </p:pic>
    </p:spTree>
    <p:extLst>
      <p:ext uri="{BB962C8B-B14F-4D97-AF65-F5344CB8AC3E}">
        <p14:creationId xmlns:p14="http://schemas.microsoft.com/office/powerpoint/2010/main" val="2531986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4" name="İçerik Yer Tutucusu 3" descr="Ekran Kırpm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5" y="1628800"/>
            <a:ext cx="7284103" cy="4824536"/>
          </a:xfrm>
        </p:spPr>
      </p:pic>
    </p:spTree>
    <p:extLst>
      <p:ext uri="{BB962C8B-B14F-4D97-AF65-F5344CB8AC3E}">
        <p14:creationId xmlns:p14="http://schemas.microsoft.com/office/powerpoint/2010/main" val="34559861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4" name="İçerik Yer Tutucusu 3" descr="Ekran Kırpm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628799"/>
            <a:ext cx="8064896" cy="4738127"/>
          </a:xfrm>
        </p:spPr>
      </p:pic>
    </p:spTree>
    <p:extLst>
      <p:ext uri="{BB962C8B-B14F-4D97-AF65-F5344CB8AC3E}">
        <p14:creationId xmlns:p14="http://schemas.microsoft.com/office/powerpoint/2010/main" val="2404013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pic>
        <p:nvPicPr>
          <p:cNvPr id="4" name="İçerik Yer Tutucusu 3" descr="Ekran Kırpma"/>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5576" y="1700808"/>
            <a:ext cx="7560840" cy="4824536"/>
          </a:xfrm>
        </p:spPr>
      </p:pic>
    </p:spTree>
    <p:extLst>
      <p:ext uri="{BB962C8B-B14F-4D97-AF65-F5344CB8AC3E}">
        <p14:creationId xmlns:p14="http://schemas.microsoft.com/office/powerpoint/2010/main" val="1225470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b="1" dirty="0"/>
              <a:t>GNU Genel Kamu </a:t>
            </a:r>
            <a:r>
              <a:rPr lang="tr-TR" b="1" dirty="0" smtClean="0"/>
              <a:t>Lisansı</a:t>
            </a:r>
            <a:endParaRPr lang="tr-TR" dirty="0"/>
          </a:p>
        </p:txBody>
      </p:sp>
      <p:sp>
        <p:nvSpPr>
          <p:cNvPr id="5" name="İçerik Yer Tutucusu 4"/>
          <p:cNvSpPr>
            <a:spLocks noGrp="1"/>
          </p:cNvSpPr>
          <p:nvPr>
            <p:ph idx="1"/>
          </p:nvPr>
        </p:nvSpPr>
        <p:spPr/>
        <p:txBody>
          <a:bodyPr>
            <a:normAutofit fontScale="92500" lnSpcReduction="10000"/>
          </a:bodyPr>
          <a:lstStyle/>
          <a:p>
            <a:r>
              <a:rPr lang="tr-TR" b="1" dirty="0" smtClean="0"/>
              <a:t>GNU Genel Kamu Lisansı</a:t>
            </a:r>
            <a:r>
              <a:rPr lang="tr-TR" dirty="0" smtClean="0"/>
              <a:t> (</a:t>
            </a:r>
            <a:r>
              <a:rPr lang="tr-TR" b="1" dirty="0" smtClean="0"/>
              <a:t>GNU GPL</a:t>
            </a:r>
            <a:r>
              <a:rPr lang="tr-TR" dirty="0" smtClean="0"/>
              <a:t> ya da </a:t>
            </a:r>
            <a:r>
              <a:rPr lang="tr-TR" b="1" dirty="0" smtClean="0"/>
              <a:t>GPL</a:t>
            </a:r>
            <a:r>
              <a:rPr lang="tr-TR" dirty="0" smtClean="0"/>
              <a:t>) birçok yerde kullanılan ücretsiz yazılım lisansıdır ve özgün hali Richard </a:t>
            </a:r>
            <a:r>
              <a:rPr lang="tr-TR" dirty="0" err="1" smtClean="0"/>
              <a:t>Stallman</a:t>
            </a:r>
            <a:r>
              <a:rPr lang="tr-TR" dirty="0" smtClean="0"/>
              <a:t> tarafından </a:t>
            </a:r>
            <a:r>
              <a:rPr lang="tr-TR" dirty="0" smtClean="0">
                <a:hlinkClick r:id="rId2" tooltip="GNU"/>
              </a:rPr>
              <a:t>GNU</a:t>
            </a:r>
            <a:r>
              <a:rPr lang="tr-TR" dirty="0" smtClean="0"/>
              <a:t> projesi için yazılmıştır. Üçüncü ve son sürüm ise </a:t>
            </a:r>
            <a:r>
              <a:rPr lang="tr-TR" dirty="0" smtClean="0">
                <a:hlinkClick r:id="rId3" tooltip="Richard Stallman"/>
              </a:rPr>
              <a:t>Richard </a:t>
            </a:r>
            <a:r>
              <a:rPr lang="tr-TR" dirty="0" err="1" smtClean="0">
                <a:hlinkClick r:id="rId3" tooltip="Richard Stallman"/>
              </a:rPr>
              <a:t>Stallman</a:t>
            </a:r>
            <a:r>
              <a:rPr lang="tr-TR" dirty="0" err="1" smtClean="0"/>
              <a:t>'ın</a:t>
            </a:r>
            <a:r>
              <a:rPr lang="tr-TR" dirty="0" smtClean="0"/>
              <a:t> yöneticisi olduğu Özgür Yazılım Vakfı (FSF), </a:t>
            </a:r>
            <a:r>
              <a:rPr lang="tr-TR" dirty="0" smtClean="0">
                <a:hlinkClick r:id="rId4" tooltip="Eben Moglen"/>
              </a:rPr>
              <a:t>Eben </a:t>
            </a:r>
            <a:r>
              <a:rPr lang="tr-TR" dirty="0" err="1" smtClean="0">
                <a:hlinkClick r:id="rId4" tooltip="Eben Moglen"/>
              </a:rPr>
              <a:t>Moglen</a:t>
            </a:r>
            <a:r>
              <a:rPr lang="tr-TR" dirty="0" smtClean="0"/>
              <a:t> ve Yazılım Özgürlüğü Hukuk Merkezi</a:t>
            </a:r>
            <a:r>
              <a:rPr lang="tr-TR" baseline="30000" dirty="0"/>
              <a:t> </a:t>
            </a:r>
            <a:r>
              <a:rPr lang="tr-TR" dirty="0" smtClean="0"/>
              <a:t>tarafından kaleme alındı ve özgür yazılım camiasının çeşitli itiraz ve katkılarıyla son halini aldı.</a:t>
            </a:r>
          </a:p>
          <a:p>
            <a:r>
              <a:rPr lang="tr-TR" dirty="0" smtClean="0"/>
              <a:t>Bu lisansın güncel sürümü (GPLv3), Özgür Yazılım Vakfı (FSF) tarafından 29 Haziran 2007'de yayınlandı. </a:t>
            </a:r>
            <a:r>
              <a:rPr lang="tr-TR" dirty="0" smtClean="0">
                <a:hlinkClick r:id="rId5" tooltip="GNU Kısıtlı Genel Kamu Lisansı"/>
              </a:rPr>
              <a:t>GNU Kısıtlı Genel Kamu Lisansı</a:t>
            </a:r>
            <a:r>
              <a:rPr lang="tr-TR" dirty="0" smtClean="0"/>
              <a:t> yani LGPL ise </a:t>
            </a:r>
            <a:r>
              <a:rPr lang="tr-TR" dirty="0" err="1" smtClean="0"/>
              <a:t>GPL'in</a:t>
            </a:r>
            <a:r>
              <a:rPr lang="tr-TR" dirty="0" smtClean="0"/>
              <a:t> bazı yazılım kütüphaneleri için yazılmış sürümüdür.</a:t>
            </a:r>
          </a:p>
          <a:p>
            <a:r>
              <a:rPr lang="tr-TR" dirty="0" err="1" smtClean="0">
                <a:hlinkClick r:id="rId6" tooltip="Copyleft"/>
              </a:rPr>
              <a:t>Copyleft</a:t>
            </a:r>
            <a:r>
              <a:rPr lang="tr-TR" dirty="0" smtClean="0"/>
              <a:t> esaslı lisansların en güçlü ve en yaygın örneği olan GNU GPL, günümüzde milyonlarca yazılım bileşeni tarafından kullanılmaktadır.</a:t>
            </a:r>
          </a:p>
          <a:p>
            <a:endParaRPr lang="tr-TR" dirty="0"/>
          </a:p>
        </p:txBody>
      </p:sp>
    </p:spTree>
    <p:extLst>
      <p:ext uri="{BB962C8B-B14F-4D97-AF65-F5344CB8AC3E}">
        <p14:creationId xmlns:p14="http://schemas.microsoft.com/office/powerpoint/2010/main" val="1177593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'GNU is Not </a:t>
            </a:r>
            <a:r>
              <a:rPr lang="tr-TR" dirty="0" smtClean="0"/>
              <a:t>Unix</a:t>
            </a:r>
          </a:p>
          <a:p>
            <a:r>
              <a:rPr lang="tr-TR" dirty="0"/>
              <a:t>"Kendimi özgür olmayan (kaynak kodu kapalı olan) yazılımların hakim olduğu ve kullanıcıların yardımsız bırakıldığı, parçalanmış ve birlikte çalışmanın korsanlık olarak nitelendirildiği çirkin bir sosyal sistemin içinde buldum. Bu tür bir yaşantıyı reddettim. Ancak işimi özgürlüğe ve birlikte çalışmaya adadığım zaman yaptıklarımdan gurur duyabileceğime karar verdim." </a:t>
            </a:r>
            <a:endParaRPr lang="tr-TR" dirty="0" smtClean="0"/>
          </a:p>
          <a:p>
            <a:pPr lvl="8"/>
            <a:r>
              <a:rPr lang="tr-TR" dirty="0" err="1" smtClean="0"/>
              <a:t>Stallman</a:t>
            </a:r>
            <a:endParaRPr lang="tr-TR" dirty="0" smtClean="0"/>
          </a:p>
          <a:p>
            <a:pPr lvl="8"/>
            <a:endParaRPr lang="tr-TR" dirty="0"/>
          </a:p>
        </p:txBody>
      </p:sp>
    </p:spTree>
    <p:extLst>
      <p:ext uri="{BB962C8B-B14F-4D97-AF65-F5344CB8AC3E}">
        <p14:creationId xmlns:p14="http://schemas.microsoft.com/office/powerpoint/2010/main" val="199399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1984 yılında tamamen özgür yazılımların meydana getirdiği bir işletim sistemi ve işletim sistemine ait araçların geliştirilmesi çalışması böylece başlamış oldu. İşte bu çalışmanın adı GNU idi. Yazılan özgür yazılımların bir şemsiye altında toplanması için 1985 yılında yine </a:t>
            </a:r>
            <a:r>
              <a:rPr lang="tr-TR" dirty="0" err="1"/>
              <a:t>Stallman</a:t>
            </a:r>
            <a:r>
              <a:rPr lang="tr-TR" dirty="0"/>
              <a:t> tarafından FSF (</a:t>
            </a:r>
            <a:r>
              <a:rPr lang="tr-TR" dirty="0" err="1"/>
              <a:t>Free</a:t>
            </a:r>
            <a:r>
              <a:rPr lang="tr-TR" dirty="0"/>
              <a:t> Software Foundation) kuruldu ve GNU yazılımları korumak üzere GPL (General </a:t>
            </a:r>
            <a:r>
              <a:rPr lang="tr-TR" dirty="0" err="1"/>
              <a:t>Public</a:t>
            </a:r>
            <a:r>
              <a:rPr lang="tr-TR" dirty="0"/>
              <a:t> </a:t>
            </a:r>
            <a:r>
              <a:rPr lang="tr-TR" dirty="0" err="1"/>
              <a:t>Licence</a:t>
            </a:r>
            <a:r>
              <a:rPr lang="tr-TR" dirty="0"/>
              <a:t>- Genel Kamu Lisansı) adı verilen yazılım lisansı duyuruldu. GPL lisansı ile lisanslanan özgür yazılımların amaçları özgürlüklerini korumaktan başka bir şey değildir.</a:t>
            </a:r>
          </a:p>
        </p:txBody>
      </p:sp>
    </p:spTree>
    <p:extLst>
      <p:ext uri="{BB962C8B-B14F-4D97-AF65-F5344CB8AC3E}">
        <p14:creationId xmlns:p14="http://schemas.microsoft.com/office/powerpoint/2010/main" val="530580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Telif Hakkı Nedir?</a:t>
            </a:r>
            <a:endParaRPr lang="tr-TR" dirty="0"/>
          </a:p>
        </p:txBody>
      </p:sp>
      <p:sp>
        <p:nvSpPr>
          <p:cNvPr id="3" name="İçerik Yer Tutucusu 2"/>
          <p:cNvSpPr>
            <a:spLocks noGrp="1"/>
          </p:cNvSpPr>
          <p:nvPr>
            <p:ph idx="1"/>
          </p:nvPr>
        </p:nvSpPr>
        <p:spPr/>
        <p:txBody>
          <a:bodyPr/>
          <a:lstStyle/>
          <a:p>
            <a:r>
              <a:rPr lang="tr-TR" dirty="0" smtClean="0"/>
              <a:t>Herhangi </a:t>
            </a:r>
            <a:r>
              <a:rPr lang="tr-TR" dirty="0"/>
              <a:t>bir bilgi veya düşünce ürününün kullanılması ve yayılması ile ilgili hakların, yasalarla belirli kişilere verilmesidir. Kısaca, orijinal bir yapıtın, eserin kopyalanmasına veya kullanılmasına izin vermeme hakkıdır. </a:t>
            </a:r>
            <a:endParaRPr lang="tr-TR" dirty="0" smtClean="0"/>
          </a:p>
          <a:p>
            <a:endParaRPr lang="tr-TR" dirty="0"/>
          </a:p>
          <a:p>
            <a:r>
              <a:rPr lang="tr-TR" dirty="0"/>
              <a:t>Telif hakkı, genellikle belirli bir süre için geçerlidir. Sembolü çember içinde bir "C" harfidir, © harfi üzerinde bulunduğu yapanın telif haklarının korunduğunu belirtir ve İngilizce "</a:t>
            </a:r>
            <a:r>
              <a:rPr lang="tr-TR" dirty="0" err="1"/>
              <a:t>copyright</a:t>
            </a:r>
            <a:r>
              <a:rPr lang="tr-TR" dirty="0"/>
              <a:t>" kelimesini ifade eder. </a:t>
            </a:r>
          </a:p>
        </p:txBody>
      </p:sp>
    </p:spTree>
    <p:extLst>
      <p:ext uri="{BB962C8B-B14F-4D97-AF65-F5344CB8AC3E}">
        <p14:creationId xmlns:p14="http://schemas.microsoft.com/office/powerpoint/2010/main" val="3705665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err="1"/>
              <a:t>GPL'in</a:t>
            </a:r>
            <a:r>
              <a:rPr lang="tr-TR" dirty="0"/>
              <a:t> en çok üzerinde durduğu konu yazılımların kaynak kodu ile birlikte dağıtılmasının gerekliliğidir. Üretici firma yazılımını </a:t>
            </a:r>
            <a:r>
              <a:rPr lang="tr-TR" dirty="0" err="1"/>
              <a:t>binary</a:t>
            </a:r>
            <a:r>
              <a:rPr lang="tr-TR" dirty="0"/>
              <a:t> olarak dağıtsa bile kaynak kodunu da herkes tarafından erişilebilir bir yere bırakmak zorundadır. Kullanıcı, bu kaynak kodu alıp inceleyebilir, üzerinde istediği değişikliği yapabilir, kendi projelerinde, yazılımlarında kodun tamamını ya da bir parçasını kullanabilir. Hatta başkasının kod parçasını alıp birkaç değişiklik yapıp, satarak maddi kazanç da elde edebilir. </a:t>
            </a:r>
            <a:r>
              <a:rPr lang="tr-TR"/>
              <a:t>Ama tek bir şartla, yeni üretilen program da GPL ile lisanslanmak zorundadır. </a:t>
            </a:r>
            <a:endParaRPr lang="tr-TR" dirty="0"/>
          </a:p>
        </p:txBody>
      </p:sp>
    </p:spTree>
    <p:extLst>
      <p:ext uri="{BB962C8B-B14F-4D97-AF65-F5344CB8AC3E}">
        <p14:creationId xmlns:p14="http://schemas.microsoft.com/office/powerpoint/2010/main" val="3397802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tr-TR" b="1" dirty="0" smtClean="0"/>
              <a:t>Dört temel özgürlük </a:t>
            </a:r>
          </a:p>
          <a:p>
            <a:r>
              <a:rPr lang="tr-TR" dirty="0" smtClean="0"/>
              <a:t>Özgür Yazılım Vakfı (FSF) tarafından kaleme alınan GNU Genel Kamu Lisansı, dört temel özgürlüğü güvence altına almayı amaçlar. Bu dört temel özgürlük sırasıyla şunlardır:</a:t>
            </a:r>
          </a:p>
          <a:p>
            <a:r>
              <a:rPr lang="tr-TR" b="1" dirty="0" smtClean="0">
                <a:effectLst/>
              </a:rPr>
              <a:t>Özgürlük 0</a:t>
            </a:r>
            <a:r>
              <a:rPr lang="tr-TR" dirty="0" smtClean="0">
                <a:effectLst/>
              </a:rPr>
              <a:t>: Programı sınırsız kullanma özgürlüğü.</a:t>
            </a:r>
          </a:p>
          <a:p>
            <a:r>
              <a:rPr lang="tr-TR" b="1" dirty="0" smtClean="0">
                <a:effectLst/>
              </a:rPr>
              <a:t>Özgürlük 1</a:t>
            </a:r>
            <a:r>
              <a:rPr lang="tr-TR" dirty="0" smtClean="0">
                <a:effectLst/>
              </a:rPr>
              <a:t>: Programın nasıl çalıştığını inceleme ve amaçlara uygun değiştirme özgürlüğü.</a:t>
            </a:r>
          </a:p>
          <a:p>
            <a:r>
              <a:rPr lang="tr-TR" b="1" dirty="0" smtClean="0">
                <a:effectLst/>
              </a:rPr>
              <a:t>Özgürlük 2</a:t>
            </a:r>
            <a:r>
              <a:rPr lang="tr-TR" dirty="0" smtClean="0">
                <a:effectLst/>
              </a:rPr>
              <a:t>: Programın kopyalarını sınırsız dağıtma özgürlüğü.</a:t>
            </a:r>
          </a:p>
          <a:p>
            <a:r>
              <a:rPr lang="tr-TR" b="1" dirty="0" smtClean="0">
                <a:effectLst/>
              </a:rPr>
              <a:t>Özgürlük 3</a:t>
            </a:r>
            <a:r>
              <a:rPr lang="tr-TR" dirty="0" smtClean="0">
                <a:effectLst/>
              </a:rPr>
              <a:t>: Programın değiştirilmiş halini dağıtma özgürlüğü.</a:t>
            </a:r>
            <a:endParaRPr lang="tr-TR" dirty="0">
              <a:effectLst/>
            </a:endParaRPr>
          </a:p>
        </p:txBody>
      </p:sp>
    </p:spTree>
    <p:extLst>
      <p:ext uri="{BB962C8B-B14F-4D97-AF65-F5344CB8AC3E}">
        <p14:creationId xmlns:p14="http://schemas.microsoft.com/office/powerpoint/2010/main" val="3715600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Lisans Nedir?</a:t>
            </a:r>
            <a:endParaRPr lang="tr-TR" dirty="0"/>
          </a:p>
        </p:txBody>
      </p:sp>
      <p:sp>
        <p:nvSpPr>
          <p:cNvPr id="3" name="İçerik Yer Tutucusu 2"/>
          <p:cNvSpPr>
            <a:spLocks noGrp="1"/>
          </p:cNvSpPr>
          <p:nvPr>
            <p:ph idx="1"/>
          </p:nvPr>
        </p:nvSpPr>
        <p:spPr/>
        <p:txBody>
          <a:bodyPr/>
          <a:lstStyle/>
          <a:p>
            <a:r>
              <a:rPr lang="tr-TR" dirty="0"/>
              <a:t>Lisans, telif hakkına sahip tarafın, eserin üzerindeki haklarını korumayı düzenler. Aynı zamanda eserin de içeriğinin korunması üzerine düzenlemeler getirir. Çeşitli lisanslar çeşitli seviyelerde koruma sağlar. En yüksek koruma getiren lisans ve en çok rastlanan lisans "Telif Hakkı Saklıdır (c)" lisansıdır. Bu lisansa sahip eseri lisans sahibinin izni olmadan, kimse, başka bir yerde kullanamaz.</a:t>
            </a:r>
          </a:p>
        </p:txBody>
      </p:sp>
    </p:spTree>
    <p:extLst>
      <p:ext uri="{BB962C8B-B14F-4D97-AF65-F5344CB8AC3E}">
        <p14:creationId xmlns:p14="http://schemas.microsoft.com/office/powerpoint/2010/main" val="4171360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UNUTMAYINIZ</a:t>
            </a:r>
            <a:endParaRPr lang="tr-TR" dirty="0"/>
          </a:p>
        </p:txBody>
      </p:sp>
      <p:sp>
        <p:nvSpPr>
          <p:cNvPr id="3" name="İçerik Yer Tutucusu 2"/>
          <p:cNvSpPr>
            <a:spLocks noGrp="1"/>
          </p:cNvSpPr>
          <p:nvPr>
            <p:ph idx="1"/>
          </p:nvPr>
        </p:nvSpPr>
        <p:spPr/>
        <p:txBody>
          <a:bodyPr>
            <a:normAutofit/>
          </a:bodyPr>
          <a:lstStyle/>
          <a:p>
            <a:r>
              <a:rPr lang="tr-TR" sz="2600" dirty="0"/>
              <a:t>Kaynağa atıfta bulunmak zorunludur fakat sadece kaynağa atıfta bulunmak yeterli </a:t>
            </a:r>
            <a:r>
              <a:rPr lang="tr-TR" sz="2600" dirty="0" smtClean="0"/>
              <a:t>değildir.</a:t>
            </a:r>
          </a:p>
          <a:p>
            <a:endParaRPr lang="tr-TR" sz="2600" dirty="0" smtClean="0"/>
          </a:p>
          <a:p>
            <a:r>
              <a:rPr lang="tr-TR" sz="2600" dirty="0"/>
              <a:t>[Atıfta bulunma şunları içerir: Görüntünün/videonun altında telif hakkı sahiplik bilgisi (örneğin,  © 2001 telif hakkı sahibinin adı) ve, </a:t>
            </a:r>
            <a:r>
              <a:rPr lang="tr-TR" sz="2600" i="1" dirty="0"/>
              <a:t>mevcut bilgilerle,</a:t>
            </a:r>
            <a:r>
              <a:rPr lang="tr-TR" sz="2600" dirty="0"/>
              <a:t> sonunda tam bir bibliyografik tanım (yazar, başlık, yayınevi, ve yayının/web adresinin yeri ve tarihi dahil)]. </a:t>
            </a:r>
            <a:endParaRPr lang="tr-TR" sz="2600" dirty="0" smtClean="0"/>
          </a:p>
        </p:txBody>
      </p:sp>
    </p:spTree>
    <p:extLst>
      <p:ext uri="{BB962C8B-B14F-4D97-AF65-F5344CB8AC3E}">
        <p14:creationId xmlns:p14="http://schemas.microsoft.com/office/powerpoint/2010/main" val="2042277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tr-TR" dirty="0"/>
              <a:t>Öğretmenlerin, materyalin kullanımıyla ilgili kısıtlamaların olup olmadığını görmek için alınan materyalin web sitesini kontrol etmeleri gerekir. Eğer görüntülerin (ya da diğer ögelerin) izinsiz </a:t>
            </a:r>
            <a:r>
              <a:rPr lang="tr-TR" u="sng" dirty="0"/>
              <a:t>kullanılabileceğine</a:t>
            </a:r>
            <a:r>
              <a:rPr lang="tr-TR" dirty="0"/>
              <a:t> ilişkin belli yönergeler yoksa öğretmenlerin izin istemek için web sorumlusuna e-posta iletisi göndermeleri gerekmektedir (Eğer mümkünse web sorumlusu bu iletiyi genellikle telif hakkı sahibine iletmelidir). </a:t>
            </a:r>
          </a:p>
        </p:txBody>
      </p:sp>
    </p:spTree>
    <p:extLst>
      <p:ext uri="{BB962C8B-B14F-4D97-AF65-F5344CB8AC3E}">
        <p14:creationId xmlns:p14="http://schemas.microsoft.com/office/powerpoint/2010/main" val="2592894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dirty="0"/>
              <a:t>Gerçek öğrenci çalışmaları ve resimleri için aile izni gerekmektedir. </a:t>
            </a:r>
          </a:p>
          <a:p>
            <a:r>
              <a:rPr lang="tr-TR" dirty="0"/>
              <a:t>Telif hakkı sahibi web sitesinde kullanımın izin gerektirmediğini belirtirse, materyali kuralları çerçevesinde ve kaynağa atıfta bulunarak kullanın</a:t>
            </a:r>
          </a:p>
        </p:txBody>
      </p:sp>
    </p:spTree>
    <p:extLst>
      <p:ext uri="{BB962C8B-B14F-4D97-AF65-F5344CB8AC3E}">
        <p14:creationId xmlns:p14="http://schemas.microsoft.com/office/powerpoint/2010/main" val="3077568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3000" b="1" dirty="0"/>
              <a:t>5846 no.lu FİKİR VE SANAT ESERLERİ KANUNU</a:t>
            </a:r>
            <a:endParaRPr lang="tr-TR" sz="3000" dirty="0"/>
          </a:p>
        </p:txBody>
      </p:sp>
      <p:sp>
        <p:nvSpPr>
          <p:cNvPr id="3" name="İçerik Yer Tutucusu 2"/>
          <p:cNvSpPr>
            <a:spLocks noGrp="1"/>
          </p:cNvSpPr>
          <p:nvPr>
            <p:ph idx="1"/>
          </p:nvPr>
        </p:nvSpPr>
        <p:spPr/>
        <p:txBody>
          <a:bodyPr>
            <a:normAutofit/>
          </a:bodyPr>
          <a:lstStyle/>
          <a:p>
            <a:r>
              <a:rPr lang="tr-TR" sz="2600" b="1" dirty="0" smtClean="0"/>
              <a:t>Madde 7:</a:t>
            </a:r>
          </a:p>
          <a:p>
            <a:r>
              <a:rPr lang="tr-TR" sz="2600" dirty="0" smtClean="0"/>
              <a:t>Hak sahibinin rızasıyla umuma arz edilen bir eser alenileşmiş sayılır. </a:t>
            </a:r>
          </a:p>
          <a:p>
            <a:endParaRPr lang="tr-TR" sz="2600" dirty="0"/>
          </a:p>
          <a:p>
            <a:r>
              <a:rPr lang="tr-TR" sz="2600" dirty="0" smtClean="0"/>
              <a:t>Bir eserin aslından çoğaltma ile elde nüshaları hak sahibinin rızasıyla satışa çıkarılma veya dağıtılma yahut diğer bir şekilde ticaret mevkiine konulma suretiyle umuma arz edilirse o eser yayımlanmış sayılır.</a:t>
            </a:r>
          </a:p>
        </p:txBody>
      </p:sp>
    </p:spTree>
    <p:extLst>
      <p:ext uri="{BB962C8B-B14F-4D97-AF65-F5344CB8AC3E}">
        <p14:creationId xmlns:p14="http://schemas.microsoft.com/office/powerpoint/2010/main" val="385180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endParaRPr lang="tr-TR" sz="4000" dirty="0"/>
          </a:p>
        </p:txBody>
      </p:sp>
      <p:sp>
        <p:nvSpPr>
          <p:cNvPr id="3" name="İçerik Yer Tutucusu 2"/>
          <p:cNvSpPr>
            <a:spLocks noGrp="1"/>
          </p:cNvSpPr>
          <p:nvPr>
            <p:ph idx="1"/>
          </p:nvPr>
        </p:nvSpPr>
        <p:spPr>
          <a:xfrm>
            <a:off x="467544" y="1844824"/>
            <a:ext cx="8229600" cy="3600400"/>
          </a:xfrm>
        </p:spPr>
        <p:txBody>
          <a:bodyPr>
            <a:noAutofit/>
          </a:bodyPr>
          <a:lstStyle/>
          <a:p>
            <a:r>
              <a:rPr lang="tr-TR" sz="2600" b="1" dirty="0"/>
              <a:t>Madde 33</a:t>
            </a:r>
            <a:r>
              <a:rPr lang="tr-TR" sz="2600" dirty="0"/>
              <a:t> - (Değişik madde: 03/03/2001 - 4630/17. </a:t>
            </a:r>
            <a:r>
              <a:rPr lang="tr-TR" sz="2600" dirty="0" err="1"/>
              <a:t>md</a:t>
            </a:r>
            <a:r>
              <a:rPr lang="tr-TR" sz="2600" dirty="0" err="1" smtClean="0"/>
              <a:t>.</a:t>
            </a:r>
            <a:r>
              <a:rPr lang="tr-TR" sz="2600" dirty="0" smtClean="0"/>
              <a:t>)</a:t>
            </a:r>
          </a:p>
          <a:p>
            <a:endParaRPr lang="tr-TR" sz="2600" dirty="0" smtClean="0"/>
          </a:p>
          <a:p>
            <a:r>
              <a:rPr lang="tr-TR" sz="2600" dirty="0" smtClean="0"/>
              <a:t>Yayımlanmış </a:t>
            </a:r>
            <a:r>
              <a:rPr lang="tr-TR" sz="2600" dirty="0"/>
              <a:t>bir eserin, tüm eğitim ve öğretim kurumlarında, yüz yüze eğitim ve öğretim maksadıyla doğrudan veya dolaylı kâr amacı gütmeksizin temsili, eser sahibinin ve eserin adının mutat şekilde açıklanması şartıyla serbesttir.</a:t>
            </a:r>
          </a:p>
        </p:txBody>
      </p:sp>
    </p:spTree>
    <p:extLst>
      <p:ext uri="{BB962C8B-B14F-4D97-AF65-F5344CB8AC3E}">
        <p14:creationId xmlns:p14="http://schemas.microsoft.com/office/powerpoint/2010/main" val="3987228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lvl="0"/>
            <a:r>
              <a:rPr lang="tr-TR" sz="3000" b="1" dirty="0"/>
              <a:t>Eğitim ve Öğretim İçin Seçme ve Toplama Eserler:</a:t>
            </a:r>
            <a:endParaRPr lang="tr-TR" sz="3000" dirty="0"/>
          </a:p>
        </p:txBody>
      </p:sp>
      <p:sp>
        <p:nvSpPr>
          <p:cNvPr id="3" name="İçerik Yer Tutucusu 2"/>
          <p:cNvSpPr>
            <a:spLocks noGrp="1"/>
          </p:cNvSpPr>
          <p:nvPr>
            <p:ph idx="1"/>
          </p:nvPr>
        </p:nvSpPr>
        <p:spPr/>
        <p:txBody>
          <a:bodyPr>
            <a:noAutofit/>
          </a:bodyPr>
          <a:lstStyle/>
          <a:p>
            <a:r>
              <a:rPr lang="tr-TR" sz="2000" b="1" dirty="0"/>
              <a:t>Madde 34</a:t>
            </a:r>
            <a:r>
              <a:rPr lang="tr-TR" sz="2000" dirty="0"/>
              <a:t> - (Değişik fıkra: 07/06/1995 - 4110/13 </a:t>
            </a:r>
            <a:r>
              <a:rPr lang="tr-TR" sz="2000" dirty="0" err="1"/>
              <a:t>md.</a:t>
            </a:r>
            <a:r>
              <a:rPr lang="tr-TR" sz="2000" dirty="0"/>
              <a:t>) Yayımlanmış musiki, ilim ve edebiyat eserlerinden ve alenileşmiş güzel sanat eserlerinden, maksadın haklı göstereceği bir nispet dahilinde </a:t>
            </a:r>
            <a:r>
              <a:rPr lang="tr-TR" sz="2000" dirty="0" err="1"/>
              <a:t>iktisablar</a:t>
            </a:r>
            <a:r>
              <a:rPr lang="tr-TR" sz="2000" dirty="0"/>
              <a:t> yapılmak suretiyle, hal ve vaziyetinden eğitim ve öğretim gayesine tahsis edildiği anlaşılan seçme ve toplama eserler vücuda getirilmesi serbesttir. 2 </a:t>
            </a:r>
            <a:r>
              <a:rPr lang="tr-TR" sz="2000" dirty="0" err="1"/>
              <a:t>nci</a:t>
            </a:r>
            <a:r>
              <a:rPr lang="tr-TR" sz="2000" dirty="0"/>
              <a:t> maddenin üçüncü bendinde ve 4 üncü maddenin birinci fıkrasının birinci ve beşinci bentlerinde gösterilen neviden eserler, ancak seçme ve toplama eserin münderecatını aydınlatmak üzere iktibas edilebilir. Ancak bu serbestlik, hak sahibinin meşru menfaatlerine haklı bir sebep olmadan zarar verir veya eserden normal yararlanma ile çelişir şekilde kullanılamaz</a:t>
            </a:r>
            <a:r>
              <a:rPr lang="tr-TR" sz="2000" dirty="0" smtClean="0"/>
              <a:t>.</a:t>
            </a:r>
          </a:p>
          <a:p>
            <a:endParaRPr lang="tr-TR" sz="2000" dirty="0" smtClean="0"/>
          </a:p>
          <a:p>
            <a:r>
              <a:rPr lang="tr-TR" sz="2000" dirty="0"/>
              <a:t>Münhasıran okullara mahsus olarak hazırlanan ve Milli Eğitim Bakanlığı tarafından onanan (</a:t>
            </a:r>
            <a:r>
              <a:rPr lang="tr-TR" sz="2000" dirty="0" err="1"/>
              <a:t>okulradyo</a:t>
            </a:r>
            <a:r>
              <a:rPr lang="tr-TR" sz="2000" dirty="0"/>
              <a:t>) yayımları için de birinci fıkra hükümleri uygulanır.</a:t>
            </a:r>
          </a:p>
        </p:txBody>
      </p:sp>
    </p:spTree>
    <p:extLst>
      <p:ext uri="{BB962C8B-B14F-4D97-AF65-F5344CB8AC3E}">
        <p14:creationId xmlns:p14="http://schemas.microsoft.com/office/powerpoint/2010/main" val="17116165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TC101790490[[fn=Decatur]]</Template>
  <TotalTime>125</TotalTime>
  <Words>1122</Words>
  <Application>Microsoft Office PowerPoint</Application>
  <PresentationFormat>Ekran Gösterisi (4:3)</PresentationFormat>
  <Paragraphs>50</Paragraphs>
  <Slides>21</Slides>
  <Notes>0</Notes>
  <HiddenSlides>0</HiddenSlides>
  <MMClips>0</MMClips>
  <ScaleCrop>false</ScaleCrop>
  <HeadingPairs>
    <vt:vector size="4" baseType="variant">
      <vt:variant>
        <vt:lpstr>Tema</vt:lpstr>
      </vt:variant>
      <vt:variant>
        <vt:i4>1</vt:i4>
      </vt:variant>
      <vt:variant>
        <vt:lpstr>Slayt Başlıkları</vt:lpstr>
      </vt:variant>
      <vt:variant>
        <vt:i4>21</vt:i4>
      </vt:variant>
    </vt:vector>
  </HeadingPairs>
  <TitlesOfParts>
    <vt:vector size="22" baseType="lpstr">
      <vt:lpstr>Decatur</vt:lpstr>
      <vt:lpstr>TELİF HAKLARI</vt:lpstr>
      <vt:lpstr>Telif Hakkı Nedir?</vt:lpstr>
      <vt:lpstr>Lisans Nedir?</vt:lpstr>
      <vt:lpstr>UNUTMAYINIZ</vt:lpstr>
      <vt:lpstr>PowerPoint Sunusu</vt:lpstr>
      <vt:lpstr>PowerPoint Sunusu</vt:lpstr>
      <vt:lpstr>5846 no.lu FİKİR VE SANAT ESERLERİ KANUNU</vt:lpstr>
      <vt:lpstr>PowerPoint Sunusu</vt:lpstr>
      <vt:lpstr>Eğitim ve Öğretim İçin Seçme ve Toplama Eserler:</vt:lpstr>
      <vt:lpstr>PowerPoint Sunusu</vt:lpstr>
      <vt:lpstr>Creative Commons</vt:lpstr>
      <vt:lpstr>Creative Commons</vt:lpstr>
      <vt:lpstr>PowerPoint Sunusu</vt:lpstr>
      <vt:lpstr>PowerPoint Sunusu</vt:lpstr>
      <vt:lpstr>PowerPoint Sunusu</vt:lpstr>
      <vt:lpstr>PowerPoint Sunusu</vt:lpstr>
      <vt:lpstr>GNU Genel Kamu Lisansı</vt:lpstr>
      <vt:lpstr>PowerPoint Sunusu</vt:lpstr>
      <vt:lpstr>PowerPoint Sunusu</vt:lpstr>
      <vt:lpstr>PowerPoint Sunusu</vt:lpstr>
      <vt:lpstr>PowerPoint Sunusu</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necdet</dc:creator>
  <cp:lastModifiedBy>necdet</cp:lastModifiedBy>
  <cp:revision>16</cp:revision>
  <dcterms:created xsi:type="dcterms:W3CDTF">2011-10-25T18:12:53Z</dcterms:created>
  <dcterms:modified xsi:type="dcterms:W3CDTF">2011-12-13T21:41:44Z</dcterms:modified>
</cp:coreProperties>
</file>